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267" r:id="rId3"/>
    <p:sldId id="268" r:id="rId4"/>
    <p:sldId id="257" r:id="rId5"/>
    <p:sldId id="303" r:id="rId6"/>
    <p:sldId id="300" r:id="rId7"/>
    <p:sldId id="315" r:id="rId8"/>
    <p:sldId id="312" r:id="rId9"/>
    <p:sldId id="314" r:id="rId10"/>
    <p:sldId id="276" r:id="rId11"/>
    <p:sldId id="279" r:id="rId12"/>
    <p:sldId id="278" r:id="rId13"/>
    <p:sldId id="280" r:id="rId14"/>
    <p:sldId id="281" r:id="rId15"/>
    <p:sldId id="282" r:id="rId16"/>
    <p:sldId id="283" r:id="rId17"/>
    <p:sldId id="284" r:id="rId18"/>
    <p:sldId id="286" r:id="rId19"/>
    <p:sldId id="288" r:id="rId20"/>
    <p:sldId id="289" r:id="rId21"/>
    <p:sldId id="291" r:id="rId22"/>
    <p:sldId id="290" r:id="rId23"/>
    <p:sldId id="269" r:id="rId24"/>
    <p:sldId id="292" r:id="rId25"/>
    <p:sldId id="294" r:id="rId26"/>
    <p:sldId id="277" r:id="rId27"/>
    <p:sldId id="307" r:id="rId28"/>
    <p:sldId id="306" r:id="rId29"/>
    <p:sldId id="270" r:id="rId30"/>
    <p:sldId id="311" r:id="rId31"/>
    <p:sldId id="295" r:id="rId32"/>
    <p:sldId id="299" r:id="rId33"/>
    <p:sldId id="297" r:id="rId34"/>
    <p:sldId id="304" r:id="rId35"/>
    <p:sldId id="305" r:id="rId36"/>
    <p:sldId id="302" r:id="rId37"/>
    <p:sldId id="285" r:id="rId38"/>
    <p:sldId id="296" r:id="rId39"/>
    <p:sldId id="298" r:id="rId40"/>
    <p:sldId id="301" r:id="rId41"/>
    <p:sldId id="308" r:id="rId42"/>
    <p:sldId id="309" r:id="rId43"/>
    <p:sldId id="310" r:id="rId44"/>
    <p:sldId id="271" r:id="rId45"/>
    <p:sldId id="259" r:id="rId46"/>
    <p:sldId id="264" r:id="rId47"/>
  </p:sldIdLst>
  <p:sldSz cx="12192000" cy="6858000"/>
  <p:notesSz cx="6858000" cy="9144000"/>
  <p:embeddedFontLst>
    <p:embeddedFont>
      <p:font typeface="Impact" panose="020B0806030902050204" pitchFamily="34" charset="0"/>
      <p:regular r:id="rId49"/>
    </p:embeddedFont>
    <p:embeddedFont>
      <p:font typeface="Gungsuh" panose="02010600030101010101" charset="-127"/>
      <p:regular r:id="rId50"/>
    </p:embeddedFont>
    <p:embeddedFont>
      <p:font typeface="黑体" panose="02010609060101010101" pitchFamily="49" charset="-122"/>
      <p:regular r:id="rId51"/>
    </p:embeddedFont>
    <p:embeddedFont>
      <p:font typeface="微软雅黑" panose="020B0503020204020204" pitchFamily="34" charset="-122"/>
      <p:regular r:id="rId52"/>
      <p:bold r:id="rId53"/>
    </p:embeddedFont>
    <p:embeddedFont>
      <p:font typeface="Calibri" panose="020F0502020204030204" pitchFamily="34" charset="0"/>
      <p:regular r:id="rId54"/>
      <p:bold r:id="rId55"/>
      <p:italic r:id="rId56"/>
      <p:boldItalic r:id="rId57"/>
    </p:embeddedFont>
    <p:embeddedFont>
      <p:font typeface="幼圆" panose="02010509060101010101" pitchFamily="49" charset="-122"/>
      <p:regular r:id="rId58"/>
    </p:embeddedFont>
    <p:embeddedFont>
      <p:font typeface="等线" panose="02010600030101010101" pitchFamily="2" charset="-122"/>
      <p:regular r:id="rId59"/>
      <p:bold r:id="rId60"/>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4660"/>
  </p:normalViewPr>
  <p:slideViewPr>
    <p:cSldViewPr>
      <p:cViewPr varScale="1">
        <p:scale>
          <a:sx n="83" d="100"/>
          <a:sy n="83" d="100"/>
        </p:scale>
        <p:origin x="701"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4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项目总结评审</a:t>
            </a:r>
            <a:endParaRPr lang="zh-CN" altLang="en-US" sz="4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同分析师交流与沟通，提出指导者的需求，在开发过程中发现和总结存在的问题和弊端并审查最终结果。</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1320305" y="2294369"/>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1487616" y="1677937"/>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
        <p:nvSpPr>
          <p:cNvPr id="36" name="文本框 94"/>
          <p:cNvSpPr txBox="1">
            <a:spLocks noChangeArrowheads="1"/>
          </p:cNvSpPr>
          <p:nvPr/>
        </p:nvSpPr>
        <p:spPr bwMode="auto">
          <a:xfrm>
            <a:off x="8472198" y="2569517"/>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8573798" y="3047377"/>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8811923" y="2972742"/>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8573798" y="3645553"/>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8945272" y="3706730"/>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4436" y="2184141"/>
            <a:ext cx="2733819" cy="273381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各用户代表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a:latin typeface="Arial" panose="020B0604020202020204" pitchFamily="34" charset="0"/>
                <a:cs typeface="Arial" panose="020B0604020202020204" pitchFamily="34" charset="0"/>
              </a:rPr>
              <a:t>指导者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9" name="图片 8"/>
          <p:cNvPicPr>
            <a:picLocks noChangeAspect="1"/>
          </p:cNvPicPr>
          <p:nvPr/>
        </p:nvPicPr>
        <p:blipFill>
          <a:blip r:embed="rId2"/>
          <a:stretch>
            <a:fillRect/>
          </a:stretch>
        </p:blipFill>
        <p:spPr>
          <a:xfrm>
            <a:off x="263514" y="1459018"/>
            <a:ext cx="11732162" cy="442360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2"/>
          <a:stretch>
            <a:fillRect/>
          </a:stretch>
        </p:blipFill>
        <p:spPr>
          <a:xfrm>
            <a:off x="124999" y="1571298"/>
            <a:ext cx="12069830" cy="484981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2" name="矩形 1"/>
          <p:cNvSpPr/>
          <p:nvPr/>
        </p:nvSpPr>
        <p:spPr>
          <a:xfrm>
            <a:off x="8040162" y="2928853"/>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1055580" y="1426483"/>
            <a:ext cx="5544462" cy="277904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stretch>
            <a:fillRect/>
          </a:stretch>
        </p:blipFill>
        <p:spPr>
          <a:xfrm>
            <a:off x="1654322" y="1339850"/>
            <a:ext cx="8873832" cy="5405437"/>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3" name="矩形 2"/>
          <p:cNvSpPr/>
          <p:nvPr/>
        </p:nvSpPr>
        <p:spPr>
          <a:xfrm>
            <a:off x="2083030" y="1887537"/>
            <a:ext cx="9557431" cy="3062249"/>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6.1</a:t>
            </a:r>
            <a:r>
              <a:rPr lang="zh-CN" altLang="zh-CN" sz="2800" b="1" kern="100" dirty="0">
                <a:ea typeface="黑体" panose="02010609060101010101" charset="-122"/>
                <a:cs typeface="Times New Roman" panose="02020603050405020304" pitchFamily="18" charset="0"/>
              </a:rPr>
              <a:t>可用性</a:t>
            </a:r>
          </a:p>
          <a:p>
            <a:pPr algn="just">
              <a:spcAft>
                <a:spcPts val="0"/>
              </a:spcAft>
            </a:pPr>
            <a:r>
              <a:rPr lang="en-US" altLang="zh-CN" sz="1400" kern="100" dirty="0">
                <a:latin typeface="Calibri" panose="020F0502020204030204" pitchFamily="34" charset="0"/>
                <a:cs typeface="Times New Roman" panose="02020603050405020304" pitchFamily="18" charset="0"/>
              </a:rPr>
              <a:t> </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）用户可以通过搜索的方式进行快速方便地查找课程或教师。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）学生和教师都可以从自己的个人中心里找到之前关注的课程或教师。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）网站将会提示学生所关注课程或教师的未读通知。</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）用户在讨论版里的发言可以进行撤销。</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5</a:t>
            </a:r>
            <a:r>
              <a:rPr lang="zh-CN" altLang="zh-CN" sz="2000" kern="100" dirty="0">
                <a:latin typeface="Calibri" panose="020F0502020204030204" pitchFamily="34" charset="0"/>
                <a:cs typeface="Times New Roman" panose="02020603050405020304" pitchFamily="18" charset="0"/>
              </a:rPr>
              <a:t>）网站允许用户下载课程资料。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6</a:t>
            </a:r>
            <a:r>
              <a:rPr lang="zh-CN" altLang="zh-CN" sz="2000" kern="100" dirty="0">
                <a:latin typeface="Calibri" panose="020F0502020204030204" pitchFamily="34" charset="0"/>
                <a:cs typeface="Times New Roman" panose="02020603050405020304" pitchFamily="18" charset="0"/>
              </a:rPr>
              <a:t>）网站里包括课程介绍，学生可以通过课程介绍决定要不要关注该课程。</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小组分工及评价</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2" name="矩形 1"/>
          <p:cNvSpPr/>
          <p:nvPr/>
        </p:nvSpPr>
        <p:spPr>
          <a:xfrm>
            <a:off x="1983946" y="1988880"/>
            <a:ext cx="9114964" cy="2846805"/>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6.2</a:t>
            </a:r>
            <a:r>
              <a:rPr lang="zh-CN" altLang="zh-CN" sz="2800" b="1" kern="100" dirty="0">
                <a:ea typeface="黑体" panose="02010609060101010101" charset="-122"/>
                <a:cs typeface="Times New Roman" panose="02020603050405020304" pitchFamily="18" charset="0"/>
              </a:rPr>
              <a:t>性能</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）用户可以通过搜索的方式进行快速方便地查找课程或教师。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）学生和教师都可以从自己的个人中心里找到之前关注的课程或教师。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）网站将会提示学生所关注课程或教师的未读通知。</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）用户在讨论版里的发言可以进行撤销。</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5</a:t>
            </a:r>
            <a:r>
              <a:rPr lang="zh-CN" altLang="zh-CN" sz="2000" kern="100" dirty="0">
                <a:latin typeface="Calibri" panose="020F0502020204030204" pitchFamily="34" charset="0"/>
                <a:cs typeface="Times New Roman" panose="02020603050405020304" pitchFamily="18" charset="0"/>
              </a:rPr>
              <a:t>）网站允许用户下载课程资料。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6</a:t>
            </a:r>
            <a:r>
              <a:rPr lang="zh-CN" altLang="zh-CN" sz="2000" kern="100" dirty="0">
                <a:latin typeface="Calibri" panose="020F0502020204030204" pitchFamily="34" charset="0"/>
                <a:cs typeface="Times New Roman" panose="02020603050405020304" pitchFamily="18" charset="0"/>
              </a:rPr>
              <a:t>）网站里包括课程介绍，学生可以通过课程介绍决定要不要关注该课程。</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2" name="矩形 1"/>
          <p:cNvSpPr/>
          <p:nvPr/>
        </p:nvSpPr>
        <p:spPr>
          <a:xfrm>
            <a:off x="1983946" y="1988880"/>
            <a:ext cx="9114964" cy="1696234"/>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6.3</a:t>
            </a:r>
            <a:r>
              <a:rPr lang="zh-CN" altLang="en-US" sz="2800" b="1" kern="100" dirty="0" smtClean="0">
                <a:ea typeface="黑体" panose="02010609060101010101" charset="-122"/>
                <a:cs typeface="Times New Roman" panose="02020603050405020304" pitchFamily="18" charset="0"/>
              </a:rPr>
              <a:t>保密性</a:t>
            </a:r>
            <a:endParaRPr lang="zh-CN" altLang="en-US" sz="2800" b="1" kern="100" dirty="0">
              <a:ea typeface="黑体" panose="02010609060101010101" charset="-122"/>
              <a:cs typeface="Times New Roman" panose="02020603050405020304" pitchFamily="18" charset="0"/>
            </a:endParaRPr>
          </a:p>
          <a:p>
            <a:pPr algn="just">
              <a:lnSpc>
                <a:spcPct val="172000"/>
              </a:lnSpc>
              <a:spcBef>
                <a:spcPts val="1300"/>
              </a:spcBef>
              <a:spcAft>
                <a:spcPts val="1300"/>
              </a:spcAft>
            </a:pPr>
            <a:r>
              <a:rPr lang="zh-CN" altLang="en-US" sz="2000" kern="100" dirty="0">
                <a:latin typeface="+mn-ea"/>
                <a:ea typeface="+mn-ea"/>
                <a:cs typeface="Times New Roman" panose="02020603050405020304" pitchFamily="18" charset="0"/>
              </a:rPr>
              <a:t>所有涉及功能信息或个人身份信息的网络事务，都需进行加密操作。</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3" name="矩形 2"/>
          <p:cNvSpPr/>
          <p:nvPr/>
        </p:nvSpPr>
        <p:spPr>
          <a:xfrm>
            <a:off x="1949450" y="1468819"/>
            <a:ext cx="8812473" cy="5001241"/>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charset="-122"/>
                <a:cs typeface="Times New Roman" panose="02020603050405020304" pitchFamily="18" charset="0"/>
              </a:rPr>
              <a:t>6.4</a:t>
            </a:r>
            <a:r>
              <a:rPr lang="zh-CN" altLang="zh-CN" sz="2800" b="1" kern="100" dirty="0" smtClean="0">
                <a:ea typeface="黑体" panose="02010609060101010101" charset="-122"/>
                <a:cs typeface="Times New Roman" panose="02020603050405020304" pitchFamily="18" charset="0"/>
              </a:rPr>
              <a:t>安全性</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）权限控制</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根据不同用户角色，设置相应权限，用户的重要操作都做相应的日志记录以备查看，没有权限的用户禁止使用系统。只有管理员用户才能对学生、教师用户进行管理操作；游客用户只能浏览网站的首页，必须登录后才能进行其他操作；学生与教师用户只能下载所关注课程的资料和参与课程讨论版的讨论；教师用户只能上传自己开设的课程的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）重要数据加密</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所有涉及功能信息或个人身份信息的网络事务，都需进行加密操作。</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）数据备份</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允许用户进行数据的备份和恢复，以弥补数据的破坏和丢失。</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）记录日志</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本网站能够记录系统运行时所发生的所有错误，包括本机错误和网络错误。这些错误记录便于查找错误的原因。日志同时记录用户的关键性操作信息。</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需求优先级分析</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132840"/>
            <a:ext cx="5267325" cy="2435225"/>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sp>
        <p:nvSpPr>
          <p:cNvPr id="4" name="矩形 3"/>
          <p:cNvSpPr/>
          <p:nvPr/>
        </p:nvSpPr>
        <p:spPr>
          <a:xfrm>
            <a:off x="4367856" y="1768252"/>
            <a:ext cx="3070071" cy="833433"/>
          </a:xfrm>
          <a:prstGeom prst="rect">
            <a:avLst/>
          </a:prstGeom>
        </p:spPr>
        <p:txBody>
          <a:bodyPr wrap="none">
            <a:spAutoFit/>
          </a:bodyPr>
          <a:lstStyle/>
          <a:p>
            <a:pPr algn="just">
              <a:lnSpc>
                <a:spcPct val="172000"/>
              </a:lnSpc>
              <a:spcBef>
                <a:spcPts val="1300"/>
              </a:spcBef>
              <a:spcAft>
                <a:spcPts val="1300"/>
              </a:spcAft>
            </a:pPr>
            <a:r>
              <a:rPr lang="zh-CN" altLang="en-US" sz="2800" b="1" kern="100" dirty="0" smtClean="0">
                <a:ea typeface="黑体" panose="02010609060101010101" charset="-122"/>
                <a:cs typeface="Times New Roman" panose="02020603050405020304" pitchFamily="18" charset="0"/>
              </a:rPr>
              <a:t>用户代表相对权重</a:t>
            </a:r>
            <a:endParaRPr lang="zh-CN" altLang="zh-CN" sz="2800" kern="100" dirty="0">
              <a:latin typeface="Calibri" panose="020F0502020204030204" pitchFamily="34" charset="0"/>
              <a:cs typeface="Times New Roman" panose="02020603050405020304" pitchFamily="18" charset="0"/>
            </a:endParaRPr>
          </a:p>
        </p:txBody>
      </p:sp>
      <p:graphicFrame>
        <p:nvGraphicFramePr>
          <p:cNvPr id="5" name="表格 4"/>
          <p:cNvGraphicFramePr>
            <a:graphicFrameLocks noGrp="1"/>
          </p:cNvGraphicFramePr>
          <p:nvPr/>
        </p:nvGraphicFramePr>
        <p:xfrm>
          <a:off x="695549" y="2868230"/>
          <a:ext cx="10800902" cy="731520"/>
        </p:xfrm>
        <a:graphic>
          <a:graphicData uri="http://schemas.openxmlformats.org/drawingml/2006/table">
            <a:tbl>
              <a:tblPr firstRow="1" firstCol="1" bandRow="1">
                <a:tableStyleId>{5C22544A-7EE6-4342-B048-85BDC9FD1C3A}</a:tableStyleId>
              </a:tblPr>
              <a:tblGrid>
                <a:gridCol w="1581784">
                  <a:extLst>
                    <a:ext uri="{9D8B030D-6E8A-4147-A177-3AD203B41FA5}">
                      <a16:colId xmlns:a16="http://schemas.microsoft.com/office/drawing/2014/main" val="20000"/>
                    </a:ext>
                  </a:extLst>
                </a:gridCol>
                <a:gridCol w="1827675">
                  <a:extLst>
                    <a:ext uri="{9D8B030D-6E8A-4147-A177-3AD203B41FA5}">
                      <a16:colId xmlns:a16="http://schemas.microsoft.com/office/drawing/2014/main" val="20001"/>
                    </a:ext>
                  </a:extLst>
                </a:gridCol>
                <a:gridCol w="1757945">
                  <a:extLst>
                    <a:ext uri="{9D8B030D-6E8A-4147-A177-3AD203B41FA5}">
                      <a16:colId xmlns:a16="http://schemas.microsoft.com/office/drawing/2014/main" val="20002"/>
                    </a:ext>
                  </a:extLst>
                </a:gridCol>
                <a:gridCol w="1927989">
                  <a:extLst>
                    <a:ext uri="{9D8B030D-6E8A-4147-A177-3AD203B41FA5}">
                      <a16:colId xmlns:a16="http://schemas.microsoft.com/office/drawing/2014/main" val="20003"/>
                    </a:ext>
                  </a:extLst>
                </a:gridCol>
                <a:gridCol w="1749381">
                  <a:extLst>
                    <a:ext uri="{9D8B030D-6E8A-4147-A177-3AD203B41FA5}">
                      <a16:colId xmlns:a16="http://schemas.microsoft.com/office/drawing/2014/main" val="20004"/>
                    </a:ext>
                  </a:extLst>
                </a:gridCol>
                <a:gridCol w="1956128">
                  <a:extLst>
                    <a:ext uri="{9D8B030D-6E8A-4147-A177-3AD203B41FA5}">
                      <a16:colId xmlns:a16="http://schemas.microsoft.com/office/drawing/2014/main" val="20005"/>
                    </a:ext>
                  </a:extLst>
                </a:gridCol>
              </a:tblGrid>
              <a:tr h="180975">
                <a:tc>
                  <a:txBody>
                    <a:bodyPr/>
                    <a:lstStyle/>
                    <a:p>
                      <a:pPr algn="just">
                        <a:spcAft>
                          <a:spcPts val="0"/>
                        </a:spcAft>
                      </a:pPr>
                      <a:r>
                        <a:rPr lang="zh-CN" sz="2400" kern="100" dirty="0">
                          <a:effectLst/>
                        </a:rPr>
                        <a:t>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指导者用户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学习者用户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管理员用户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游客用户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客户代表</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80975">
                <a:tc>
                  <a:txBody>
                    <a:bodyPr/>
                    <a:lstStyle/>
                    <a:p>
                      <a:pPr algn="just">
                        <a:spcAft>
                          <a:spcPts val="0"/>
                        </a:spcAft>
                      </a:pPr>
                      <a:r>
                        <a:rPr lang="zh-CN" sz="2400" kern="100">
                          <a:effectLst/>
                        </a:rPr>
                        <a:t>相对权重</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　</a:t>
                      </a:r>
                      <a:r>
                        <a:rPr lang="en-US" sz="2400" kern="100" dirty="0">
                          <a:effectLst/>
                        </a:rPr>
                        <a:t>0.5</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dirty="0">
                          <a:effectLst/>
                        </a:rPr>
                        <a:t>1.5</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5" name="矩形 4"/>
          <p:cNvSpPr/>
          <p:nvPr/>
        </p:nvSpPr>
        <p:spPr>
          <a:xfrm>
            <a:off x="941388" y="2708940"/>
            <a:ext cx="3359772" cy="1938992"/>
          </a:xfrm>
          <a:prstGeom prst="rect">
            <a:avLst/>
          </a:prstGeom>
        </p:spPr>
        <p:txBody>
          <a:bodyPr wrap="square">
            <a:spAutoFit/>
          </a:bodyPr>
          <a:lstStyle/>
          <a:p>
            <a:pPr>
              <a:buNone/>
            </a:pPr>
            <a:r>
              <a:rPr lang="zh-CN" altLang="en-US" sz="2400" b="1" dirty="0">
                <a:latin typeface="+mn-ea"/>
              </a:rPr>
              <a:t>向所有用户代表发送需求优先级打分表，用户代表将为每个功能的相对损失与相对利益进行打分。</a:t>
            </a:r>
          </a:p>
        </p:txBody>
      </p:sp>
      <p:pic>
        <p:nvPicPr>
          <p:cNvPr id="2" name="图片 1"/>
          <p:cNvPicPr>
            <a:picLocks noChangeAspect="1"/>
          </p:cNvPicPr>
          <p:nvPr/>
        </p:nvPicPr>
        <p:blipFill>
          <a:blip r:embed="rId2"/>
          <a:stretch>
            <a:fillRect/>
          </a:stretch>
        </p:blipFill>
        <p:spPr>
          <a:xfrm>
            <a:off x="5734940" y="1124808"/>
            <a:ext cx="6162182" cy="561646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sp>
        <p:nvSpPr>
          <p:cNvPr id="2" name="矩形 1"/>
          <p:cNvSpPr/>
          <p:nvPr/>
        </p:nvSpPr>
        <p:spPr>
          <a:xfrm>
            <a:off x="1703634" y="1844868"/>
            <a:ext cx="9072756" cy="2308324"/>
          </a:xfrm>
          <a:prstGeom prst="rect">
            <a:avLst/>
          </a:prstGeom>
        </p:spPr>
        <p:txBody>
          <a:bodyPr wrap="square">
            <a:spAutoFit/>
          </a:bodyPr>
          <a:lstStyle/>
          <a:p>
            <a:pPr algn="just">
              <a:spcAft>
                <a:spcPts val="0"/>
              </a:spcAft>
            </a:pPr>
            <a:r>
              <a:rPr lang="zh-CN" altLang="zh-CN" sz="2400" kern="100" dirty="0">
                <a:latin typeface="Times New Roman" panose="02020603050405020304" pitchFamily="18" charset="0"/>
              </a:rPr>
              <a:t>打分标准为：</a:t>
            </a:r>
            <a:r>
              <a:rPr lang="zh-CN" altLang="zh-CN" sz="2400" b="1" kern="100" dirty="0">
                <a:latin typeface="Times New Roman" panose="02020603050405020304" pitchFamily="18" charset="0"/>
              </a:rPr>
              <a:t>打分范围为</a:t>
            </a:r>
            <a:r>
              <a:rPr lang="en-US" altLang="zh-CN" sz="2400" b="1" kern="100" dirty="0">
                <a:latin typeface="Times New Roman" panose="02020603050405020304" pitchFamily="18" charset="0"/>
              </a:rPr>
              <a:t>1-9</a:t>
            </a: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代表影响非常轻微，</a:t>
            </a: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代表影响轻微，</a:t>
            </a: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代表影响较为轻微，</a:t>
            </a: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代表影响一般，</a:t>
            </a:r>
            <a:r>
              <a:rPr lang="en-US" altLang="zh-CN" sz="2400" kern="100" dirty="0">
                <a:latin typeface="Times New Roman" panose="02020603050405020304" pitchFamily="18" charset="0"/>
              </a:rPr>
              <a:t>5</a:t>
            </a:r>
            <a:r>
              <a:rPr lang="zh-CN" altLang="zh-CN" sz="2400" kern="100" dirty="0">
                <a:latin typeface="Times New Roman" panose="02020603050405020304" pitchFamily="18" charset="0"/>
              </a:rPr>
              <a:t>代表影响有点重要，</a:t>
            </a:r>
            <a:r>
              <a:rPr lang="en-US" altLang="zh-CN" sz="2400" kern="100" dirty="0">
                <a:latin typeface="Times New Roman" panose="02020603050405020304" pitchFamily="18" charset="0"/>
              </a:rPr>
              <a:t>6</a:t>
            </a:r>
            <a:r>
              <a:rPr lang="zh-CN" altLang="zh-CN" sz="2400" kern="100" dirty="0">
                <a:latin typeface="Times New Roman" panose="02020603050405020304" pitchFamily="18" charset="0"/>
              </a:rPr>
              <a:t>代表影响较为重要，</a:t>
            </a:r>
            <a:r>
              <a:rPr lang="en-US" altLang="zh-CN" sz="2400" kern="100" dirty="0">
                <a:latin typeface="Times New Roman" panose="02020603050405020304" pitchFamily="18" charset="0"/>
              </a:rPr>
              <a:t>7</a:t>
            </a:r>
            <a:r>
              <a:rPr lang="zh-CN" altLang="zh-CN" sz="2400" kern="100" dirty="0">
                <a:latin typeface="Times New Roman" panose="02020603050405020304" pitchFamily="18" charset="0"/>
              </a:rPr>
              <a:t>代表影响重要，</a:t>
            </a:r>
            <a:r>
              <a:rPr lang="en-US" altLang="zh-CN" sz="2400" kern="100" dirty="0">
                <a:latin typeface="Times New Roman" panose="02020603050405020304" pitchFamily="18" charset="0"/>
              </a:rPr>
              <a:t>8</a:t>
            </a:r>
            <a:r>
              <a:rPr lang="zh-CN" altLang="zh-CN" sz="2400" kern="100" dirty="0">
                <a:latin typeface="Times New Roman" panose="02020603050405020304" pitchFamily="18" charset="0"/>
              </a:rPr>
              <a:t>代表影响很重要，</a:t>
            </a:r>
            <a:r>
              <a:rPr lang="en-US" altLang="zh-CN" sz="2400" kern="100" dirty="0">
                <a:latin typeface="Times New Roman" panose="02020603050405020304" pitchFamily="18" charset="0"/>
              </a:rPr>
              <a:t>9</a:t>
            </a:r>
            <a:r>
              <a:rPr lang="zh-CN" altLang="zh-CN" sz="2400" kern="100" dirty="0">
                <a:latin typeface="Times New Roman" panose="02020603050405020304" pitchFamily="18" charset="0"/>
              </a:rPr>
              <a:t>代表极具影响。</a:t>
            </a:r>
          </a:p>
          <a:p>
            <a:pPr algn="just">
              <a:spcAft>
                <a:spcPts val="0"/>
              </a:spcAft>
            </a:pPr>
            <a:r>
              <a:rPr lang="en-US" altLang="zh-CN" sz="2400" kern="100" dirty="0">
                <a:latin typeface="Times New Roman" panose="02020603050405020304" pitchFamily="18" charset="0"/>
              </a:rPr>
              <a:t> </a:t>
            </a:r>
            <a:endParaRPr lang="zh-CN" altLang="zh-CN" sz="2400" kern="100" dirty="0">
              <a:latin typeface="Times New Roman" panose="02020603050405020304" pitchFamily="18" charset="0"/>
            </a:endParaRPr>
          </a:p>
          <a:p>
            <a:pPr algn="just">
              <a:spcAft>
                <a:spcPts val="0"/>
              </a:spcAft>
            </a:pPr>
            <a:r>
              <a:rPr lang="zh-CN" altLang="zh-CN" sz="2400" kern="100" dirty="0">
                <a:latin typeface="Times New Roman" panose="02020603050405020304" pitchFamily="18" charset="0"/>
              </a:rPr>
              <a:t>优先级采用</a:t>
            </a:r>
            <a:r>
              <a:rPr lang="en-US" altLang="zh-CN" sz="2400" kern="100" dirty="0">
                <a:latin typeface="Times New Roman" panose="02020603050405020304" pitchFamily="18" charset="0"/>
              </a:rPr>
              <a:t>QFD</a:t>
            </a:r>
            <a:r>
              <a:rPr lang="zh-CN" altLang="zh-CN" sz="2400" kern="100" dirty="0">
                <a:latin typeface="Times New Roman" panose="02020603050405020304" pitchFamily="18" charset="0"/>
              </a:rPr>
              <a:t>算法。公式：优先级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5" name="矩形 4"/>
          <p:cNvSpPr/>
          <p:nvPr/>
        </p:nvSpPr>
        <p:spPr>
          <a:xfrm>
            <a:off x="1951520" y="2204898"/>
            <a:ext cx="3359772" cy="1938992"/>
          </a:xfrm>
          <a:prstGeom prst="rect">
            <a:avLst/>
          </a:prstGeom>
        </p:spPr>
        <p:txBody>
          <a:bodyPr wrap="square">
            <a:spAutoFit/>
          </a:bodyPr>
          <a:lstStyle/>
          <a:p>
            <a:pPr>
              <a:buNone/>
            </a:pPr>
            <a:r>
              <a:rPr lang="zh-CN" altLang="en-US" sz="2400" b="1" dirty="0">
                <a:latin typeface="+mn-ea"/>
              </a:rPr>
              <a:t>由项目</a:t>
            </a:r>
            <a:r>
              <a:rPr lang="zh-CN" altLang="en-US" sz="2400" b="1" dirty="0" smtClean="0">
                <a:latin typeface="+mn-ea"/>
              </a:rPr>
              <a:t>经理和开发者代表协商为</a:t>
            </a:r>
            <a:r>
              <a:rPr lang="zh-CN" altLang="en-US" sz="2400" b="1" dirty="0">
                <a:latin typeface="+mn-ea"/>
              </a:rPr>
              <a:t>相对成本和相对风险进行打分，并用</a:t>
            </a:r>
            <a:r>
              <a:rPr lang="en-US" altLang="zh-CN" sz="2400" b="1" dirty="0">
                <a:latin typeface="+mn-ea"/>
              </a:rPr>
              <a:t>QFD</a:t>
            </a:r>
            <a:r>
              <a:rPr lang="zh-CN" altLang="en-US" sz="2400" b="1" dirty="0">
                <a:latin typeface="+mn-ea"/>
              </a:rPr>
              <a:t>算法算出最终的优先级。</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dirty="0" smtClean="0">
                <a:solidFill>
                  <a:schemeClr val="bg1"/>
                </a:solidFill>
                <a:latin typeface="微软雅黑" panose="020B0503020204020204" pitchFamily="34" charset="-122"/>
                <a:ea typeface="微软雅黑" panose="020B0503020204020204" pitchFamily="34" charset="-122"/>
              </a:rPr>
              <a:t>SRS</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38585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a:t>
            </a:r>
            <a:endParaRPr lang="en-US" altLang="zh-CN" sz="2400" b="1" dirty="0" smtClean="0">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tretch>
            <a:fillRect/>
          </a:stretch>
        </p:blipFill>
        <p:spPr>
          <a:xfrm>
            <a:off x="5087916" y="2780946"/>
            <a:ext cx="6964556" cy="136835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3863814" y="149248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3863815" y="361269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pic>
        <p:nvPicPr>
          <p:cNvPr id="3" name="图片 2"/>
          <p:cNvPicPr>
            <a:picLocks noChangeAspect="1"/>
          </p:cNvPicPr>
          <p:nvPr/>
        </p:nvPicPr>
        <p:blipFill>
          <a:blip r:embed="rId2"/>
          <a:stretch>
            <a:fillRect/>
          </a:stretch>
        </p:blipFill>
        <p:spPr>
          <a:xfrm>
            <a:off x="3826116" y="4196649"/>
            <a:ext cx="6734175" cy="1171575"/>
          </a:xfrm>
          <a:prstGeom prst="rect">
            <a:avLst/>
          </a:prstGeom>
        </p:spPr>
      </p:pic>
      <p:pic>
        <p:nvPicPr>
          <p:cNvPr id="4" name="图片 3"/>
          <p:cNvPicPr>
            <a:picLocks noChangeAspect="1"/>
          </p:cNvPicPr>
          <p:nvPr/>
        </p:nvPicPr>
        <p:blipFill>
          <a:blip r:embed="rId3"/>
          <a:stretch>
            <a:fillRect/>
          </a:stretch>
        </p:blipFill>
        <p:spPr>
          <a:xfrm>
            <a:off x="3791808" y="1964800"/>
            <a:ext cx="6667500" cy="16573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2588202" y="1628850"/>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2588202" y="3592865"/>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pic>
        <p:nvPicPr>
          <p:cNvPr id="2" name="图片 1"/>
          <p:cNvPicPr>
            <a:picLocks noChangeAspect="1"/>
          </p:cNvPicPr>
          <p:nvPr/>
        </p:nvPicPr>
        <p:blipFill>
          <a:blip r:embed="rId2"/>
          <a:stretch>
            <a:fillRect/>
          </a:stretch>
        </p:blipFill>
        <p:spPr>
          <a:xfrm>
            <a:off x="2588202" y="2248580"/>
            <a:ext cx="6772275" cy="1247775"/>
          </a:xfrm>
          <a:prstGeom prst="rect">
            <a:avLst/>
          </a:prstGeom>
        </p:spPr>
      </p:pic>
      <p:pic>
        <p:nvPicPr>
          <p:cNvPr id="3" name="图片 2"/>
          <p:cNvPicPr>
            <a:picLocks noChangeAspect="1"/>
          </p:cNvPicPr>
          <p:nvPr/>
        </p:nvPicPr>
        <p:blipFill>
          <a:blip r:embed="rId3"/>
          <a:stretch>
            <a:fillRect/>
          </a:stretch>
        </p:blipFill>
        <p:spPr>
          <a:xfrm>
            <a:off x="2588202" y="4176842"/>
            <a:ext cx="6686550" cy="8763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10"/>
          <p:cNvSpPr txBox="1"/>
          <p:nvPr/>
        </p:nvSpPr>
        <p:spPr>
          <a:xfrm>
            <a:off x="335520" y="2852952"/>
            <a:ext cx="2749471" cy="400110"/>
          </a:xfrm>
          <a:prstGeom prst="rect">
            <a:avLst/>
          </a:prstGeom>
          <a:noFill/>
        </p:spPr>
        <p:txBody>
          <a:bodyPr wrap="none" rtlCol="0">
            <a:spAutoFit/>
          </a:bodyPr>
          <a:lstStyle/>
          <a:p>
            <a:r>
              <a:rPr lang="zh-CN" altLang="en-US" sz="2000" dirty="0" smtClean="0"/>
              <a:t>管理员实例管理用例图</a:t>
            </a:r>
            <a:endParaRPr lang="zh-CN" altLang="en-US"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72" y="1382566"/>
            <a:ext cx="8280690" cy="5073717"/>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988" y="219440"/>
            <a:ext cx="5817969" cy="6628807"/>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564" y="40796"/>
            <a:ext cx="5987934" cy="6806369"/>
          </a:xfrm>
          <a:prstGeom prst="rect">
            <a:avLst/>
          </a:prstGeom>
        </p:spPr>
      </p:pic>
      <p:pic>
        <p:nvPicPr>
          <p:cNvPr id="3" name="图片 2"/>
          <p:cNvPicPr>
            <a:picLocks noChangeAspect="1"/>
          </p:cNvPicPr>
          <p:nvPr/>
        </p:nvPicPr>
        <p:blipFill>
          <a:blip r:embed="rId3"/>
          <a:stretch>
            <a:fillRect/>
          </a:stretch>
        </p:blipFill>
        <p:spPr>
          <a:xfrm>
            <a:off x="695551" y="1363917"/>
            <a:ext cx="5389014" cy="543911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999" y="620767"/>
            <a:ext cx="6559101" cy="5853116"/>
          </a:xfrm>
          <a:prstGeom prst="rect">
            <a:avLst/>
          </a:prstGeom>
        </p:spPr>
      </p:pic>
      <p:sp>
        <p:nvSpPr>
          <p:cNvPr id="7" name="文本框 6"/>
          <p:cNvSpPr txBox="1"/>
          <p:nvPr/>
        </p:nvSpPr>
        <p:spPr>
          <a:xfrm>
            <a:off x="1904394" y="3118422"/>
            <a:ext cx="3005951" cy="400110"/>
          </a:xfrm>
          <a:prstGeom prst="rect">
            <a:avLst/>
          </a:prstGeom>
          <a:noFill/>
        </p:spPr>
        <p:txBody>
          <a:bodyPr wrap="none" rtlCol="0">
            <a:spAutoFit/>
          </a:bodyPr>
          <a:lstStyle/>
          <a:p>
            <a:r>
              <a:rPr lang="zh-CN" altLang="en-US" sz="2000" dirty="0" smtClean="0"/>
              <a:t>学习者新建实例对话框图</a:t>
            </a:r>
            <a:endParaRPr lang="zh-CN" alt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里程碑的相关演示资料</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2"/>
          <a:stretch>
            <a:fillRect/>
          </a:stretch>
        </p:blipFill>
        <p:spPr>
          <a:xfrm>
            <a:off x="2330730" y="1433937"/>
            <a:ext cx="6307138" cy="496485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145002" y="6090421"/>
            <a:ext cx="2749471" cy="400110"/>
          </a:xfrm>
          <a:prstGeom prst="rect">
            <a:avLst/>
          </a:prstGeom>
          <a:noFill/>
        </p:spPr>
        <p:txBody>
          <a:bodyPr wrap="none" rtlCol="0">
            <a:spAutoFit/>
          </a:bodyPr>
          <a:lstStyle/>
          <a:p>
            <a:r>
              <a:rPr lang="zh-CN" altLang="en-US" sz="2000" dirty="0" smtClean="0"/>
              <a:t>管理员添加实例顺序图</a:t>
            </a:r>
            <a:endParaRPr lang="zh-CN" altLang="en-US" sz="2000" dirty="0"/>
          </a:p>
        </p:txBody>
      </p:sp>
      <p:pic>
        <p:nvPicPr>
          <p:cNvPr id="2" name="图片 1"/>
          <p:cNvPicPr>
            <a:picLocks noChangeAspect="1"/>
          </p:cNvPicPr>
          <p:nvPr/>
        </p:nvPicPr>
        <p:blipFill>
          <a:blip r:embed="rId2"/>
          <a:stretch>
            <a:fillRect/>
          </a:stretch>
        </p:blipFill>
        <p:spPr>
          <a:xfrm>
            <a:off x="1703634" y="1372129"/>
            <a:ext cx="9525419" cy="4720082"/>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399347" y="71373"/>
            <a:ext cx="7008553" cy="6453252"/>
          </a:xfrm>
          <a:prstGeom prst="rect">
            <a:avLst/>
          </a:prstGeom>
        </p:spPr>
      </p:pic>
      <p:pic>
        <p:nvPicPr>
          <p:cNvPr id="3" name="图片 2"/>
          <p:cNvPicPr>
            <a:picLocks noChangeAspect="1"/>
          </p:cNvPicPr>
          <p:nvPr/>
        </p:nvPicPr>
        <p:blipFill>
          <a:blip r:embed="rId3"/>
          <a:stretch>
            <a:fillRect/>
          </a:stretch>
        </p:blipFill>
        <p:spPr>
          <a:xfrm>
            <a:off x="119502" y="3861036"/>
            <a:ext cx="5115218" cy="1030974"/>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847646" y="1844868"/>
            <a:ext cx="7781925" cy="714375"/>
          </a:xfrm>
          <a:prstGeom prst="rect">
            <a:avLst/>
          </a:prstGeom>
        </p:spPr>
      </p:pic>
      <p:pic>
        <p:nvPicPr>
          <p:cNvPr id="5" name="图片 4"/>
          <p:cNvPicPr>
            <a:picLocks noChangeAspect="1"/>
          </p:cNvPicPr>
          <p:nvPr/>
        </p:nvPicPr>
        <p:blipFill>
          <a:blip r:embed="rId3"/>
          <a:stretch>
            <a:fillRect/>
          </a:stretch>
        </p:blipFill>
        <p:spPr>
          <a:xfrm>
            <a:off x="1949450" y="2416561"/>
            <a:ext cx="7820025" cy="647700"/>
          </a:xfrm>
          <a:prstGeom prst="rect">
            <a:avLst/>
          </a:prstGeom>
        </p:spPr>
      </p:pic>
      <p:sp>
        <p:nvSpPr>
          <p:cNvPr id="10" name="矩形 9"/>
          <p:cNvSpPr/>
          <p:nvPr/>
        </p:nvSpPr>
        <p:spPr>
          <a:xfrm>
            <a:off x="2132846" y="3587826"/>
            <a:ext cx="7485416" cy="954107"/>
          </a:xfrm>
          <a:prstGeom prst="rect">
            <a:avLst/>
          </a:prstGeom>
        </p:spPr>
        <p:txBody>
          <a:bodyPr wrap="square">
            <a:spAutoFit/>
          </a:bodyPr>
          <a:lstStyle/>
          <a:p>
            <a:r>
              <a:rPr lang="zh-CN" altLang="en-US" sz="2800" dirty="0" smtClean="0"/>
              <a:t>评审中，发现了</a:t>
            </a:r>
            <a:r>
              <a:rPr lang="en-US" altLang="zh-CN" sz="2800" dirty="0" smtClean="0"/>
              <a:t>SRS</a:t>
            </a:r>
            <a:r>
              <a:rPr lang="zh-CN" altLang="en-US" sz="2800" dirty="0" smtClean="0"/>
              <a:t>中用例描述与测试用例的排版未统一。</a:t>
            </a:r>
            <a:endParaRPr lang="zh-CN" altLang="en-US" sz="2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2377289" y="1844868"/>
            <a:ext cx="7572375" cy="1514475"/>
          </a:xfrm>
          <a:prstGeom prst="rect">
            <a:avLst/>
          </a:prstGeom>
        </p:spPr>
      </p:pic>
      <p:pic>
        <p:nvPicPr>
          <p:cNvPr id="8" name="图片 7"/>
          <p:cNvPicPr>
            <a:picLocks noChangeAspect="1"/>
          </p:cNvPicPr>
          <p:nvPr/>
        </p:nvPicPr>
        <p:blipFill>
          <a:blip r:embed="rId3"/>
          <a:stretch>
            <a:fillRect/>
          </a:stretch>
        </p:blipFill>
        <p:spPr>
          <a:xfrm>
            <a:off x="2510638" y="3501006"/>
            <a:ext cx="7305675" cy="117157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小组分工及评价</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表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3" y="2278063"/>
            <a:ext cx="53276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1" name="组合 71"/>
          <p:cNvGrpSpPr/>
          <p:nvPr/>
        </p:nvGrpSpPr>
        <p:grpSpPr bwMode="auto">
          <a:xfrm rot="10800000">
            <a:off x="3562350" y="4486275"/>
            <a:ext cx="1036638" cy="315913"/>
            <a:chOff x="0" y="0"/>
            <a:chExt cx="1620032" cy="504056"/>
          </a:xfrm>
        </p:grpSpPr>
        <p:sp>
          <p:nvSpPr>
            <p:cNvPr id="17457" name="直接连接符 72"/>
            <p:cNvSpPr>
              <a:spLocks noChangeShapeType="1"/>
            </p:cNvSpPr>
            <p:nvPr/>
          </p:nvSpPr>
          <p:spPr bwMode="auto">
            <a:xfrm flipV="1">
              <a:off x="0" y="0"/>
              <a:ext cx="288032" cy="504056"/>
            </a:xfrm>
            <a:prstGeom prst="line">
              <a:avLst/>
            </a:prstGeom>
            <a:noFill/>
            <a:ln w="12700">
              <a:solidFill>
                <a:srgbClr val="83BEC2"/>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58" name="直接连接符 73"/>
            <p:cNvSpPr>
              <a:spLocks noChangeShapeType="1"/>
            </p:cNvSpPr>
            <p:nvPr/>
          </p:nvSpPr>
          <p:spPr bwMode="auto">
            <a:xfrm>
              <a:off x="288032" y="0"/>
              <a:ext cx="1332000" cy="1"/>
            </a:xfrm>
            <a:prstGeom prst="line">
              <a:avLst/>
            </a:prstGeom>
            <a:noFill/>
            <a:ln w="12700">
              <a:solidFill>
                <a:srgbClr val="83BEC2"/>
              </a:solidFill>
              <a:bevel/>
            </a:ln>
            <a:extLst>
              <a:ext uri="{909E8E84-426E-40DD-AFC4-6F175D3DCCD1}">
                <a14:hiddenFill xmlns:a14="http://schemas.microsoft.com/office/drawing/2010/main">
                  <a:noFill/>
                </a14:hiddenFill>
              </a:ext>
            </a:extLst>
          </p:spPr>
          <p:txBody>
            <a:bodyPr/>
            <a:lstStyle/>
            <a:p>
              <a:endParaRPr lang="zh-CN" altLang="en-US"/>
            </a:p>
          </p:txBody>
        </p:sp>
      </p:grpSp>
      <p:grpSp>
        <p:nvGrpSpPr>
          <p:cNvPr id="17412" name="组合 68"/>
          <p:cNvGrpSpPr/>
          <p:nvPr/>
        </p:nvGrpSpPr>
        <p:grpSpPr bwMode="auto">
          <a:xfrm flipH="1">
            <a:off x="3867150" y="2205038"/>
            <a:ext cx="1274763" cy="504825"/>
            <a:chOff x="0" y="0"/>
            <a:chExt cx="1620032" cy="504056"/>
          </a:xfrm>
        </p:grpSpPr>
        <p:sp>
          <p:nvSpPr>
            <p:cNvPr id="17455" name="直接连接符 69"/>
            <p:cNvSpPr>
              <a:spLocks noChangeShapeType="1"/>
            </p:cNvSpPr>
            <p:nvPr/>
          </p:nvSpPr>
          <p:spPr bwMode="auto">
            <a:xfrm flipV="1">
              <a:off x="0" y="0"/>
              <a:ext cx="288032" cy="504056"/>
            </a:xfrm>
            <a:prstGeom prst="line">
              <a:avLst/>
            </a:prstGeom>
            <a:noFill/>
            <a:ln w="12700">
              <a:solidFill>
                <a:srgbClr val="B5D8DA"/>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56" name="直接连接符 70"/>
            <p:cNvSpPr>
              <a:spLocks noChangeShapeType="1"/>
            </p:cNvSpPr>
            <p:nvPr/>
          </p:nvSpPr>
          <p:spPr bwMode="auto">
            <a:xfrm>
              <a:off x="288032" y="0"/>
              <a:ext cx="1332000" cy="1"/>
            </a:xfrm>
            <a:prstGeom prst="line">
              <a:avLst/>
            </a:prstGeom>
            <a:noFill/>
            <a:ln w="12700">
              <a:solidFill>
                <a:srgbClr val="B5D8DA"/>
              </a:solidFill>
              <a:bevel/>
            </a:ln>
            <a:extLst>
              <a:ext uri="{909E8E84-426E-40DD-AFC4-6F175D3DCCD1}">
                <a14:hiddenFill xmlns:a14="http://schemas.microsoft.com/office/drawing/2010/main">
                  <a:noFill/>
                </a14:hiddenFill>
              </a:ext>
            </a:extLst>
          </p:spPr>
          <p:txBody>
            <a:bodyPr/>
            <a:lstStyle/>
            <a:p>
              <a:endParaRPr lang="zh-CN" altLang="en-US"/>
            </a:p>
          </p:txBody>
        </p:sp>
      </p:grpSp>
      <p:grpSp>
        <p:nvGrpSpPr>
          <p:cNvPr id="17413" name="组合 28"/>
          <p:cNvGrpSpPr/>
          <p:nvPr/>
        </p:nvGrpSpPr>
        <p:grpSpPr bwMode="auto">
          <a:xfrm>
            <a:off x="6743700" y="2206625"/>
            <a:ext cx="1619250" cy="503238"/>
            <a:chOff x="0" y="0"/>
            <a:chExt cx="1620032" cy="504056"/>
          </a:xfrm>
        </p:grpSpPr>
        <p:sp>
          <p:nvSpPr>
            <p:cNvPr id="17453" name="直接连接符 25"/>
            <p:cNvSpPr>
              <a:spLocks noChangeShapeType="1"/>
            </p:cNvSpPr>
            <p:nvPr/>
          </p:nvSpPr>
          <p:spPr bwMode="auto">
            <a:xfrm flipV="1">
              <a:off x="0" y="0"/>
              <a:ext cx="288032" cy="504056"/>
            </a:xfrm>
            <a:prstGeom prst="line">
              <a:avLst/>
            </a:prstGeom>
            <a:noFill/>
            <a:ln w="12700">
              <a:solidFill>
                <a:srgbClr val="479796"/>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54" name="直接连接符 27"/>
            <p:cNvSpPr>
              <a:spLocks noChangeShapeType="1"/>
            </p:cNvSpPr>
            <p:nvPr/>
          </p:nvSpPr>
          <p:spPr bwMode="auto">
            <a:xfrm>
              <a:off x="288032" y="0"/>
              <a:ext cx="1332000" cy="1"/>
            </a:xfrm>
            <a:prstGeom prst="line">
              <a:avLst/>
            </a:prstGeom>
            <a:noFill/>
            <a:ln w="12700">
              <a:solidFill>
                <a:srgbClr val="479796"/>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小组分工</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7422" name="组合 75"/>
          <p:cNvGrpSpPr/>
          <p:nvPr/>
        </p:nvGrpSpPr>
        <p:grpSpPr bwMode="auto">
          <a:xfrm rot="10800000" flipH="1">
            <a:off x="7175500" y="4625975"/>
            <a:ext cx="1238250" cy="420688"/>
            <a:chOff x="0" y="0"/>
            <a:chExt cx="1620032" cy="504056"/>
          </a:xfrm>
        </p:grpSpPr>
        <p:sp>
          <p:nvSpPr>
            <p:cNvPr id="17427" name="直接连接符 76"/>
            <p:cNvSpPr>
              <a:spLocks noChangeShapeType="1"/>
            </p:cNvSpPr>
            <p:nvPr/>
          </p:nvSpPr>
          <p:spPr bwMode="auto">
            <a:xfrm flipV="1">
              <a:off x="0" y="0"/>
              <a:ext cx="288032" cy="504056"/>
            </a:xfrm>
            <a:prstGeom prst="line">
              <a:avLst/>
            </a:prstGeom>
            <a:noFill/>
            <a:ln w="12700">
              <a:solidFill>
                <a:srgbClr val="5DB3B0"/>
              </a:solidFill>
              <a:bevel/>
            </a:ln>
            <a:extLst>
              <a:ext uri="{909E8E84-426E-40DD-AFC4-6F175D3DCCD1}">
                <a14:hiddenFill xmlns:a14="http://schemas.microsoft.com/office/drawing/2010/main">
                  <a:noFill/>
                </a14:hiddenFill>
              </a:ext>
            </a:extLst>
          </p:spPr>
          <p:txBody>
            <a:bodyPr/>
            <a:lstStyle/>
            <a:p>
              <a:endParaRPr lang="zh-CN" altLang="en-US"/>
            </a:p>
          </p:txBody>
        </p:sp>
        <p:sp>
          <p:nvSpPr>
            <p:cNvPr id="17428" name="直接连接符 77"/>
            <p:cNvSpPr>
              <a:spLocks noChangeShapeType="1"/>
            </p:cNvSpPr>
            <p:nvPr/>
          </p:nvSpPr>
          <p:spPr bwMode="auto">
            <a:xfrm>
              <a:off x="288032" y="0"/>
              <a:ext cx="1332000" cy="1"/>
            </a:xfrm>
            <a:prstGeom prst="line">
              <a:avLst/>
            </a:prstGeom>
            <a:noFill/>
            <a:ln w="12700">
              <a:solidFill>
                <a:srgbClr val="5DB3B0"/>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17425" name="文本框 80"/>
          <p:cNvSpPr>
            <a:spLocks noChangeArrowheads="1"/>
          </p:cNvSpPr>
          <p:nvPr/>
        </p:nvSpPr>
        <p:spPr bwMode="auto">
          <a:xfrm>
            <a:off x="4752701" y="836234"/>
            <a:ext cx="2929916"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陈依伦</a:t>
            </a:r>
            <a:r>
              <a:rPr lang="en-US" altLang="zh-CN" sz="2000" dirty="0" smtClean="0">
                <a:latin typeface="造字工房悦黑体验版纤细体"/>
                <a:ea typeface="造字工房悦黑体验版纤细体"/>
                <a:cs typeface="造字工房悦黑体验版纤细体"/>
                <a:sym typeface="造字工房悦黑体验版纤细体"/>
              </a:rPr>
              <a:t>90</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需求跟踪矩阵导出、</a:t>
            </a:r>
            <a:r>
              <a:rPr lang="en-US" altLang="zh-CN" sz="2000" dirty="0" smtClean="0">
                <a:latin typeface="造字工房悦黑体验版纤细体"/>
                <a:ea typeface="造字工房悦黑体验版纤细体"/>
                <a:cs typeface="造字工房悦黑体验版纤细体"/>
                <a:sym typeface="造字工房悦黑体验版纤细体"/>
              </a:rPr>
              <a:t>okit</a:t>
            </a:r>
            <a:r>
              <a:rPr lang="zh-CN" altLang="en-US" sz="2000" dirty="0" smtClean="0">
                <a:latin typeface="造字工房悦黑体验版纤细体"/>
                <a:ea typeface="造字工房悦黑体验版纤细体"/>
                <a:cs typeface="造字工房悦黑体验版纤细体"/>
                <a:sym typeface="造字工房悦黑体验版纤细体"/>
              </a:rPr>
              <a:t>管理、会议的记录</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
        <p:nvSpPr>
          <p:cNvPr id="51" name="文本框 80"/>
          <p:cNvSpPr>
            <a:spLocks noChangeArrowheads="1"/>
          </p:cNvSpPr>
          <p:nvPr/>
        </p:nvSpPr>
        <p:spPr bwMode="auto">
          <a:xfrm>
            <a:off x="1335364" y="1940422"/>
            <a:ext cx="2744467"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吕煜杰</a:t>
            </a:r>
            <a:r>
              <a:rPr lang="en-US" altLang="zh-CN" sz="2000" dirty="0" smtClean="0">
                <a:latin typeface="造字工房悦黑体验版纤细体"/>
                <a:ea typeface="造字工房悦黑体验版纤细体"/>
                <a:cs typeface="造字工房悦黑体验版纤细体"/>
                <a:sym typeface="造字工房悦黑体验版纤细体"/>
              </a:rPr>
              <a:t>88</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甘特图修改、</a:t>
            </a:r>
            <a:r>
              <a:rPr lang="en-US" altLang="zh-CN" sz="2000" dirty="0">
                <a:latin typeface="造字工房悦黑体验版纤细体"/>
                <a:ea typeface="造字工房悦黑体验版纤细体"/>
                <a:cs typeface="造字工房悦黑体验版纤细体"/>
                <a:sym typeface="造字工房悦黑体验版纤细体"/>
              </a:rPr>
              <a:t>CCB</a:t>
            </a:r>
            <a:r>
              <a:rPr lang="zh-CN" altLang="en-US" sz="2000" dirty="0">
                <a:latin typeface="造字工房悦黑体验版纤细体"/>
                <a:ea typeface="造字工房悦黑体验版纤细体"/>
                <a:cs typeface="造字工房悦黑体验版纤细体"/>
                <a:sym typeface="造字工房悦黑体验版纤细体"/>
              </a:rPr>
              <a:t>会议、学习者需求跟踪矩阵</a:t>
            </a:r>
          </a:p>
        </p:txBody>
      </p:sp>
      <p:sp>
        <p:nvSpPr>
          <p:cNvPr id="52" name="文本框 80"/>
          <p:cNvSpPr>
            <a:spLocks noChangeArrowheads="1"/>
          </p:cNvSpPr>
          <p:nvPr/>
        </p:nvSpPr>
        <p:spPr bwMode="auto">
          <a:xfrm>
            <a:off x="8615362" y="1857624"/>
            <a:ext cx="273707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马益</a:t>
            </a:r>
            <a:r>
              <a:rPr lang="zh-CN" altLang="en-US" sz="2000" dirty="0" smtClean="0">
                <a:latin typeface="造字工房悦黑体验版纤细体"/>
                <a:ea typeface="造字工房悦黑体验版纤细体"/>
                <a:cs typeface="造字工房悦黑体验版纤细体"/>
                <a:sym typeface="造字工房悦黑体验版纤细体"/>
              </a:rPr>
              <a:t>亮</a:t>
            </a:r>
            <a:r>
              <a:rPr lang="en-US" altLang="zh-CN" sz="2000" dirty="0" smtClean="0">
                <a:latin typeface="造字工房悦黑体验版纤细体"/>
                <a:ea typeface="造字工房悦黑体验版纤细体"/>
                <a:cs typeface="造字工房悦黑体验版纤细体"/>
                <a:sym typeface="造字工房悦黑体验版纤细体"/>
              </a:rPr>
              <a:t>89</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en-US" altLang="zh-CN" sz="2000" dirty="0">
                <a:latin typeface="造字工房悦黑体验版纤细体"/>
                <a:ea typeface="造字工房悦黑体验版纤细体"/>
                <a:cs typeface="造字工房悦黑体验版纤细体"/>
                <a:sym typeface="造字工房悦黑体验版纤细体"/>
              </a:rPr>
              <a:t>PPT</a:t>
            </a:r>
            <a:r>
              <a:rPr lang="zh-CN" altLang="en-US" sz="2000" dirty="0">
                <a:latin typeface="造字工房悦黑体验版纤细体"/>
                <a:ea typeface="造字工房悦黑体验版纤细体"/>
                <a:cs typeface="造字工房悦黑体验版纤细体"/>
                <a:sym typeface="造字工房悦黑体验版纤细体"/>
              </a:rPr>
              <a:t>编写、管理员代表需求跟踪矩阵</a:t>
            </a:r>
          </a:p>
        </p:txBody>
      </p:sp>
      <p:sp>
        <p:nvSpPr>
          <p:cNvPr id="53" name="文本框 80"/>
          <p:cNvSpPr>
            <a:spLocks noChangeArrowheads="1"/>
          </p:cNvSpPr>
          <p:nvPr/>
        </p:nvSpPr>
        <p:spPr bwMode="auto">
          <a:xfrm>
            <a:off x="1351576" y="4451598"/>
            <a:ext cx="2210771"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陈佳</a:t>
            </a:r>
            <a:r>
              <a:rPr lang="zh-CN" altLang="en-US" sz="2000" dirty="0" smtClean="0">
                <a:latin typeface="造字工房悦黑体验版纤细体"/>
                <a:ea typeface="造字工房悦黑体验版纤细体"/>
                <a:cs typeface="造字工房悦黑体验版纤细体"/>
                <a:sym typeface="造字工房悦黑体验版纤细体"/>
              </a:rPr>
              <a:t>敏</a:t>
            </a:r>
            <a:r>
              <a:rPr lang="en-US" altLang="zh-CN" sz="2000" dirty="0" smtClean="0">
                <a:latin typeface="造字工房悦黑体验版纤细体"/>
                <a:ea typeface="造字工房悦黑体验版纤细体"/>
                <a:cs typeface="造字工房悦黑体验版纤细体"/>
                <a:sym typeface="造字工房悦黑体验版纤细体"/>
              </a:rPr>
              <a:t>91</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指导者需求跟踪矩阵、问题检查表填写</a:t>
            </a:r>
          </a:p>
        </p:txBody>
      </p:sp>
      <p:sp>
        <p:nvSpPr>
          <p:cNvPr id="54" name="文本框 80"/>
          <p:cNvSpPr>
            <a:spLocks noChangeArrowheads="1"/>
          </p:cNvSpPr>
          <p:nvPr/>
        </p:nvSpPr>
        <p:spPr bwMode="auto">
          <a:xfrm>
            <a:off x="8596982" y="4625975"/>
            <a:ext cx="244491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anose="020B0604020202020204"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徐毓茜</a:t>
            </a:r>
            <a:r>
              <a:rPr lang="en-US" altLang="zh-CN" sz="2000" dirty="0" smtClean="0">
                <a:latin typeface="造字工房悦黑体验版纤细体"/>
                <a:ea typeface="造字工房悦黑体验版纤细体"/>
                <a:cs typeface="造字工房悦黑体验版纤细体"/>
                <a:sym typeface="造字工房悦黑体验版纤细体"/>
              </a:rPr>
              <a:t>92</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anose="020B0604020202020204" pitchFamily="34" charset="0"/>
              <a:buNone/>
            </a:pPr>
            <a:r>
              <a:rPr lang="en-US" altLang="zh-CN" sz="2000" dirty="0">
                <a:latin typeface="造字工房悦黑体验版纤细体"/>
                <a:ea typeface="造字工房悦黑体验版纤细体"/>
                <a:cs typeface="造字工房悦黑体验版纤细体"/>
                <a:sym typeface="造字工房悦黑体验版纤细体"/>
              </a:rPr>
              <a:t>CCB</a:t>
            </a:r>
            <a:r>
              <a:rPr lang="zh-CN" altLang="en-US" sz="2000" dirty="0">
                <a:latin typeface="造字工房悦黑体验版纤细体"/>
                <a:ea typeface="造字工房悦黑体验版纤细体"/>
                <a:cs typeface="造字工房悦黑体验版纤细体"/>
                <a:sym typeface="造字工房悦黑体验版纤细体"/>
              </a:rPr>
              <a:t>章程、变更申请书、变更影响分析报告</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业务机遇</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1703634" y="2132892"/>
            <a:ext cx="8928744" cy="2862322"/>
          </a:xfrm>
          <a:prstGeom prst="rect">
            <a:avLst/>
          </a:prstGeom>
        </p:spPr>
        <p:txBody>
          <a:bodyPr wrap="square">
            <a:spAutoFit/>
          </a:bodyPr>
          <a:lstStyle/>
          <a:p>
            <a:pPr indent="266700" algn="just">
              <a:spcAft>
                <a:spcPts val="0"/>
              </a:spcAft>
            </a:pPr>
            <a:r>
              <a:rPr lang="zh-CN" altLang="zh-CN" kern="100" dirty="0">
                <a:latin typeface="Calibri" panose="020F0502020204030204" pitchFamily="34" charset="0"/>
                <a:cs typeface="Times New Roman" panose="02020603050405020304" pitchFamily="18" charset="0"/>
              </a:rPr>
              <a:t>传统的学习系统，是以强调理论知识点的学习为主的学习系统。这种</a:t>
            </a:r>
            <a:r>
              <a:rPr lang="zh-CN" altLang="zh-CN" kern="100" dirty="0" smtClean="0">
                <a:latin typeface="Calibri" panose="020F0502020204030204" pitchFamily="34" charset="0"/>
                <a:cs typeface="Times New Roman" panose="02020603050405020304" pitchFamily="18" charset="0"/>
              </a:rPr>
              <a:t>学习系统</a:t>
            </a:r>
            <a:r>
              <a:rPr lang="zh-CN" altLang="zh-CN" kern="100" dirty="0">
                <a:latin typeface="Calibri" panose="020F0502020204030204" pitchFamily="34" charset="0"/>
                <a:cs typeface="Times New Roman" panose="02020603050405020304" pitchFamily="18" charset="0"/>
              </a:rPr>
              <a:t>的特点主要是能够给学生提供多元化的学习方法，如动画、</a:t>
            </a:r>
            <a:r>
              <a:rPr lang="en-US" altLang="zh-CN" kern="100" dirty="0">
                <a:latin typeface="Calibri" panose="020F0502020204030204" pitchFamily="34" charset="0"/>
                <a:cs typeface="Times New Roman" panose="02020603050405020304" pitchFamily="18" charset="0"/>
              </a:rPr>
              <a:t>PPT</a:t>
            </a:r>
            <a:r>
              <a:rPr lang="zh-CN" altLang="zh-CN" kern="100" dirty="0">
                <a:latin typeface="Calibri" panose="020F0502020204030204" pitchFamily="34" charset="0"/>
                <a:cs typeface="Times New Roman" panose="02020603050405020304" pitchFamily="18" charset="0"/>
              </a:rPr>
              <a:t>、视频、</a:t>
            </a:r>
            <a:r>
              <a:rPr lang="zh-CN" altLang="zh-CN" kern="100" dirty="0" smtClean="0">
                <a:latin typeface="Calibri" panose="020F0502020204030204" pitchFamily="34" charset="0"/>
                <a:cs typeface="Times New Roman" panose="02020603050405020304" pitchFamily="18" charset="0"/>
              </a:rPr>
              <a:t>录音等等</a:t>
            </a:r>
            <a:r>
              <a:rPr lang="zh-CN" altLang="zh-CN" kern="100" dirty="0">
                <a:latin typeface="Calibri" panose="020F0502020204030204" pitchFamily="34" charset="0"/>
                <a:cs typeface="Times New Roman" panose="02020603050405020304" pitchFamily="18" charset="0"/>
              </a:rPr>
              <a:t>，让学生的学习寓教于乐。然而，</a:t>
            </a:r>
            <a:r>
              <a:rPr lang="zh-CN" altLang="zh-CN" kern="100" dirty="0">
                <a:solidFill>
                  <a:srgbClr val="3A3AE4"/>
                </a:solidFill>
                <a:latin typeface="Calibri" panose="020F0502020204030204" pitchFamily="34" charset="0"/>
                <a:cs typeface="Times New Roman" panose="02020603050405020304" pitchFamily="18" charset="0"/>
              </a:rPr>
              <a:t>这种学习系统却对现在出现的一类工程</a:t>
            </a:r>
            <a:r>
              <a:rPr lang="zh-CN" altLang="zh-CN" kern="100" dirty="0" smtClean="0">
                <a:solidFill>
                  <a:srgbClr val="3A3AE4"/>
                </a:solidFill>
                <a:latin typeface="Calibri" panose="020F0502020204030204" pitchFamily="34" charset="0"/>
                <a:cs typeface="Times New Roman" panose="02020603050405020304" pitchFamily="18" charset="0"/>
              </a:rPr>
              <a:t>性学科</a:t>
            </a:r>
            <a:r>
              <a:rPr lang="zh-CN" altLang="zh-CN" kern="100" dirty="0">
                <a:solidFill>
                  <a:srgbClr val="3A3AE4"/>
                </a:solidFill>
                <a:latin typeface="Calibri" panose="020F0502020204030204" pitchFamily="34" charset="0"/>
                <a:cs typeface="Times New Roman" panose="02020603050405020304" pitchFamily="18" charset="0"/>
              </a:rPr>
              <a:t>的教学无能为力</a:t>
            </a:r>
            <a:r>
              <a:rPr lang="zh-CN" altLang="zh-CN" kern="100" dirty="0" smtClean="0">
                <a:latin typeface="Calibri" panose="020F0502020204030204" pitchFamily="34" charset="0"/>
                <a:cs typeface="Times New Roman" panose="02020603050405020304" pitchFamily="18" charset="0"/>
              </a:rPr>
              <a:t>。</a:t>
            </a:r>
            <a:endParaRPr lang="zh-CN" altLang="zh-CN" sz="1400" kern="100" dirty="0">
              <a:latin typeface="Calibri" panose="020F0502020204030204" pitchFamily="34" charset="0"/>
              <a:cs typeface="Times New Roman" panose="02020603050405020304" pitchFamily="18" charset="0"/>
            </a:endParaRPr>
          </a:p>
          <a:p>
            <a:pPr indent="266700" algn="just">
              <a:spcAft>
                <a:spcPts val="0"/>
              </a:spcAft>
            </a:pPr>
            <a:r>
              <a:rPr lang="zh-CN" altLang="zh-CN" kern="100" dirty="0">
                <a:latin typeface="Calibri" panose="020F0502020204030204" pitchFamily="34" charset="0"/>
                <a:cs typeface="Times New Roman" panose="02020603050405020304" pitchFamily="18" charset="0"/>
              </a:rPr>
              <a:t>我们思考这样一个问题，是否能够建立这样一种学习系统，它</a:t>
            </a:r>
            <a:r>
              <a:rPr lang="zh-CN" altLang="zh-CN" kern="100" dirty="0">
                <a:solidFill>
                  <a:srgbClr val="3A3AE4"/>
                </a:solidFill>
                <a:latin typeface="Calibri" panose="020F0502020204030204" pitchFamily="34" charset="0"/>
                <a:cs typeface="Times New Roman" panose="02020603050405020304" pitchFamily="18" charset="0"/>
              </a:rPr>
              <a:t>以“</a:t>
            </a:r>
            <a:r>
              <a:rPr lang="en-US" altLang="zh-CN" kern="100" dirty="0">
                <a:solidFill>
                  <a:srgbClr val="3A3AE4"/>
                </a:solidFill>
                <a:latin typeface="Calibri" panose="020F0502020204030204" pitchFamily="34" charset="0"/>
                <a:cs typeface="Times New Roman" panose="02020603050405020304" pitchFamily="18" charset="0"/>
              </a:rPr>
              <a:t>Learning-by-doing</a:t>
            </a:r>
            <a:r>
              <a:rPr lang="zh-CN" altLang="zh-CN" kern="100" dirty="0">
                <a:solidFill>
                  <a:srgbClr val="3A3AE4"/>
                </a:solidFill>
                <a:latin typeface="Calibri" panose="020F0502020204030204" pitchFamily="34" charset="0"/>
                <a:cs typeface="Times New Roman" panose="02020603050405020304" pitchFamily="18" charset="0"/>
              </a:rPr>
              <a:t>”为主要教学思想，以 互联网</a:t>
            </a:r>
            <a:r>
              <a:rPr lang="en-US" altLang="zh-CN" kern="100" dirty="0">
                <a:solidFill>
                  <a:srgbClr val="3A3AE4"/>
                </a:solidFill>
                <a:latin typeface="Calibri" panose="020F0502020204030204" pitchFamily="34" charset="0"/>
                <a:cs typeface="Times New Roman" panose="02020603050405020304" pitchFamily="18" charset="0"/>
              </a:rPr>
              <a:t>+</a:t>
            </a:r>
            <a:r>
              <a:rPr lang="zh-CN" altLang="zh-CN" kern="100" dirty="0">
                <a:solidFill>
                  <a:srgbClr val="3A3AE4"/>
                </a:solidFill>
                <a:latin typeface="Calibri" panose="020F0502020204030204" pitchFamily="34" charset="0"/>
                <a:cs typeface="Times New Roman" panose="02020603050405020304" pitchFamily="18" charset="0"/>
              </a:rPr>
              <a:t>作为载体，融合案例</a:t>
            </a:r>
            <a:r>
              <a:rPr lang="zh-CN" altLang="zh-CN" kern="100" dirty="0" smtClean="0">
                <a:solidFill>
                  <a:srgbClr val="3A3AE4"/>
                </a:solidFill>
                <a:latin typeface="Calibri" panose="020F0502020204030204" pitchFamily="34" charset="0"/>
                <a:cs typeface="Times New Roman" panose="02020603050405020304" pitchFamily="18" charset="0"/>
              </a:rPr>
              <a:t>教学法</a:t>
            </a:r>
            <a:r>
              <a:rPr lang="zh-CN" altLang="zh-CN" kern="100" dirty="0">
                <a:solidFill>
                  <a:srgbClr val="3A3AE4"/>
                </a:solidFill>
                <a:latin typeface="Calibri" panose="020F0502020204030204" pitchFamily="34" charset="0"/>
                <a:cs typeface="Times New Roman" panose="02020603050405020304" pitchFamily="18" charset="0"/>
              </a:rPr>
              <a:t>、项目教学法以及问题导向型学习法各种优点的学习系统</a:t>
            </a:r>
            <a:r>
              <a:rPr lang="zh-CN" altLang="zh-CN" kern="100" dirty="0">
                <a:latin typeface="Calibri" panose="020F0502020204030204" pitchFamily="34" charset="0"/>
                <a:cs typeface="Times New Roman" panose="02020603050405020304" pitchFamily="18" charset="0"/>
              </a:rPr>
              <a:t>。在这个过程中，</a:t>
            </a:r>
            <a:r>
              <a:rPr lang="zh-CN" altLang="zh-CN" kern="100" dirty="0" smtClean="0">
                <a:latin typeface="Calibri" panose="020F0502020204030204" pitchFamily="34" charset="0"/>
                <a:cs typeface="Times New Roman" panose="02020603050405020304" pitchFamily="18" charset="0"/>
              </a:rPr>
              <a:t>如何</a:t>
            </a:r>
            <a:r>
              <a:rPr lang="zh-CN" altLang="zh-CN" kern="100" dirty="0">
                <a:latin typeface="Calibri" panose="020F0502020204030204" pitchFamily="34" charset="0"/>
                <a:cs typeface="Times New Roman" panose="02020603050405020304" pitchFamily="18" charset="0"/>
              </a:rPr>
              <a:t>表示案例是一个最大的难点。通过对工程类案例的观察和总结，我们发现，</a:t>
            </a:r>
            <a:r>
              <a:rPr lang="zh-CN" altLang="zh-CN" kern="100" dirty="0" smtClean="0">
                <a:latin typeface="Calibri" panose="020F0502020204030204" pitchFamily="34" charset="0"/>
                <a:cs typeface="Times New Roman" panose="02020603050405020304" pitchFamily="18" charset="0"/>
              </a:rPr>
              <a:t>工程</a:t>
            </a:r>
            <a:r>
              <a:rPr lang="zh-CN" altLang="zh-CN" kern="100" dirty="0">
                <a:latin typeface="Calibri" panose="020F0502020204030204" pitchFamily="34" charset="0"/>
                <a:cs typeface="Times New Roman" panose="02020603050405020304" pitchFamily="18" charset="0"/>
              </a:rPr>
              <a:t>类案例尽管有多种描述和表示的方法，但是有一个</a:t>
            </a:r>
            <a:r>
              <a:rPr lang="zh-CN" altLang="zh-CN" kern="100" dirty="0">
                <a:solidFill>
                  <a:srgbClr val="3A3AE4"/>
                </a:solidFill>
                <a:latin typeface="Calibri" panose="020F0502020204030204" pitchFamily="34" charset="0"/>
                <a:cs typeface="Times New Roman" panose="02020603050405020304" pitchFamily="18" charset="0"/>
              </a:rPr>
              <a:t>最大的共同点，那便是</a:t>
            </a:r>
            <a:r>
              <a:rPr lang="zh-CN" altLang="zh-CN" kern="100" dirty="0" smtClean="0">
                <a:solidFill>
                  <a:srgbClr val="3A3AE4"/>
                </a:solidFill>
                <a:latin typeface="Calibri" panose="020F0502020204030204" pitchFamily="34" charset="0"/>
                <a:cs typeface="Times New Roman" panose="02020603050405020304" pitchFamily="18" charset="0"/>
              </a:rPr>
              <a:t>项目的</a:t>
            </a:r>
            <a:r>
              <a:rPr lang="zh-CN" altLang="zh-CN" kern="100" dirty="0">
                <a:solidFill>
                  <a:srgbClr val="3A3AE4"/>
                </a:solidFill>
                <a:latin typeface="Calibri" panose="020F0502020204030204" pitchFamily="34" charset="0"/>
                <a:cs typeface="Times New Roman" panose="02020603050405020304" pitchFamily="18" charset="0"/>
              </a:rPr>
              <a:t>结构性特征</a:t>
            </a:r>
            <a:r>
              <a:rPr lang="zh-CN" altLang="zh-CN" kern="100" dirty="0" smtClean="0">
                <a:latin typeface="Calibri" panose="020F0502020204030204" pitchFamily="34" charset="0"/>
                <a:cs typeface="Times New Roman" panose="02020603050405020304" pitchFamily="18" charset="0"/>
              </a:rPr>
              <a:t>。</a:t>
            </a:r>
            <a:endParaRPr lang="zh-CN" altLang="zh-CN" sz="1400" kern="100" dirty="0">
              <a:latin typeface="Calibri" panose="020F0502020204030204" pitchFamily="34" charset="0"/>
              <a:cs typeface="Times New Roman" panose="02020603050405020304" pitchFamily="18" charset="0"/>
            </a:endParaRPr>
          </a:p>
          <a:p>
            <a:pPr indent="266700" algn="just">
              <a:spcAft>
                <a:spcPts val="0"/>
              </a:spcAft>
            </a:pPr>
            <a:r>
              <a:rPr lang="zh-CN" altLang="zh-CN" b="1" kern="100" dirty="0">
                <a:solidFill>
                  <a:srgbClr val="000000"/>
                </a:solidFill>
                <a:latin typeface="Calibri" panose="020F0502020204030204" pitchFamily="34" charset="0"/>
                <a:cs typeface="Times New Roman" panose="02020603050405020304" pitchFamily="18" charset="0"/>
              </a:rPr>
              <a:t>从这个基本点出发，我们提出</a:t>
            </a:r>
            <a:r>
              <a:rPr lang="zh-CN" altLang="zh-CN" b="1" kern="100" dirty="0">
                <a:solidFill>
                  <a:srgbClr val="3A3AE4"/>
                </a:solidFill>
                <a:latin typeface="Calibri" panose="020F0502020204030204" pitchFamily="34" charset="0"/>
                <a:cs typeface="Times New Roman" panose="02020603050405020304" pitchFamily="18" charset="0"/>
              </a:rPr>
              <a:t>基于项目的案例教学系统</a:t>
            </a:r>
            <a:r>
              <a:rPr lang="zh-CN" altLang="zh-CN" b="1" kern="100" dirty="0">
                <a:solidFill>
                  <a:srgbClr val="000000"/>
                </a:solidFill>
                <a:latin typeface="Calibri" panose="020F0502020204030204" pitchFamily="34" charset="0"/>
                <a:cs typeface="Times New Roman" panose="02020603050405020304" pitchFamily="18" charset="0"/>
              </a:rPr>
              <a:t>。通过对工程类</a:t>
            </a:r>
            <a:r>
              <a:rPr lang="zh-CN" altLang="zh-CN" b="1" kern="100" dirty="0" smtClean="0">
                <a:solidFill>
                  <a:srgbClr val="000000"/>
                </a:solidFill>
                <a:latin typeface="Calibri" panose="020F0502020204030204" pitchFamily="34" charset="0"/>
                <a:cs typeface="Times New Roman" panose="02020603050405020304" pitchFamily="18" charset="0"/>
              </a:rPr>
              <a:t>项目化</a:t>
            </a:r>
            <a:r>
              <a:rPr lang="zh-CN" altLang="zh-CN" b="1" kern="100" dirty="0">
                <a:solidFill>
                  <a:srgbClr val="000000"/>
                </a:solidFill>
                <a:latin typeface="Calibri" panose="020F0502020204030204" pitchFamily="34" charset="0"/>
                <a:cs typeface="Times New Roman" panose="02020603050405020304" pitchFamily="18" charset="0"/>
              </a:rPr>
              <a:t>案例的还原，从而最终达到学生再次实践项目的效果。</a:t>
            </a:r>
            <a:endParaRPr lang="zh-CN" altLang="zh-CN" sz="1400"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694" y="1635342"/>
            <a:ext cx="7896157" cy="484193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业务</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目标</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1271598" y="1916874"/>
            <a:ext cx="9144762" cy="2862322"/>
          </a:xfrm>
          <a:prstGeom prst="rect">
            <a:avLst/>
          </a:prstGeom>
        </p:spPr>
        <p:txBody>
          <a:bodyPr wrap="square">
            <a:spAutoFit/>
          </a:bodyPr>
          <a:lstStyle/>
          <a:p>
            <a:r>
              <a:rPr lang="en-US" altLang="zh-CN" dirty="0"/>
              <a:t>1. </a:t>
            </a:r>
            <a:r>
              <a:rPr lang="zh-CN" altLang="en-US" dirty="0"/>
              <a:t>提供丰富的有着详细背景描述的案例</a:t>
            </a:r>
          </a:p>
          <a:p>
            <a:r>
              <a:rPr lang="en-US" altLang="zh-CN" dirty="0"/>
              <a:t>2</a:t>
            </a:r>
            <a:r>
              <a:rPr lang="zh-CN" altLang="en-US" dirty="0"/>
              <a:t>．每一份案例应具有标准文档</a:t>
            </a:r>
          </a:p>
          <a:p>
            <a:r>
              <a:rPr lang="en-US" altLang="zh-CN" dirty="0"/>
              <a:t>3. </a:t>
            </a:r>
            <a:r>
              <a:rPr lang="zh-CN" altLang="en-US" dirty="0"/>
              <a:t>每个项目都有固定的角色，以角色扮演的方式开展</a:t>
            </a:r>
          </a:p>
          <a:p>
            <a:r>
              <a:rPr lang="en-US" altLang="zh-CN" dirty="0"/>
              <a:t>4. </a:t>
            </a:r>
            <a:r>
              <a:rPr lang="zh-CN" altLang="en-US" dirty="0"/>
              <a:t>每个角色都有明确的工作内容以及工作时间</a:t>
            </a:r>
          </a:p>
          <a:p>
            <a:r>
              <a:rPr lang="en-US" altLang="zh-CN" dirty="0"/>
              <a:t>5. </a:t>
            </a:r>
            <a:r>
              <a:rPr lang="zh-CN" altLang="en-US" dirty="0"/>
              <a:t>学生之间，师生之间，能以标准文档进行评分</a:t>
            </a:r>
          </a:p>
          <a:p>
            <a:r>
              <a:rPr lang="en-US" altLang="zh-CN" dirty="0"/>
              <a:t>6. </a:t>
            </a:r>
            <a:r>
              <a:rPr lang="zh-CN" altLang="en-US" dirty="0"/>
              <a:t>网站提供资料分享功能</a:t>
            </a:r>
          </a:p>
          <a:p>
            <a:r>
              <a:rPr lang="en-US" altLang="zh-CN" dirty="0"/>
              <a:t>7. </a:t>
            </a:r>
            <a:r>
              <a:rPr lang="zh-CN" altLang="en-US" dirty="0"/>
              <a:t>将以网站的形式实现该系统，所完成的网站符合同类网站的规范和标准</a:t>
            </a:r>
          </a:p>
          <a:p>
            <a:r>
              <a:rPr lang="en-US" altLang="zh-CN" dirty="0"/>
              <a:t>8. </a:t>
            </a:r>
            <a:r>
              <a:rPr lang="zh-CN" altLang="en-US" dirty="0"/>
              <a:t>学生能快速便捷的组建项目小组</a:t>
            </a:r>
          </a:p>
          <a:p>
            <a:r>
              <a:rPr lang="en-US" altLang="zh-CN" dirty="0"/>
              <a:t>9. </a:t>
            </a:r>
            <a:r>
              <a:rPr lang="zh-CN" altLang="en-US" dirty="0"/>
              <a:t>学生能通过该系统进行有效的及时的管理和沟通</a:t>
            </a:r>
          </a:p>
          <a:p>
            <a:r>
              <a:rPr lang="en-US" altLang="zh-CN" dirty="0"/>
              <a:t>10. </a:t>
            </a:r>
            <a:r>
              <a:rPr lang="zh-CN" altLang="en-US" dirty="0"/>
              <a:t>指导教师能快速加入到项目小组中进行指导，学生也能及时的接收到</a:t>
            </a:r>
            <a:r>
              <a:rPr lang="zh-CN" altLang="en-US" dirty="0" smtClean="0"/>
              <a:t>指导</a:t>
            </a:r>
            <a:r>
              <a:rPr lang="zh-CN" altLang="en-US" dirty="0"/>
              <a:t>教师的建议</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成功</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目标</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03634" y="2564928"/>
            <a:ext cx="8280690" cy="2031325"/>
          </a:xfrm>
          <a:prstGeom prst="rect">
            <a:avLst/>
          </a:prstGeom>
        </p:spPr>
        <p:txBody>
          <a:bodyPr wrap="square">
            <a:spAutoFit/>
          </a:bodyPr>
          <a:lstStyle/>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网站有详细背景（背景介绍大于</a:t>
            </a:r>
            <a:r>
              <a:rPr lang="en-US" altLang="zh-CN" kern="100" dirty="0">
                <a:latin typeface="Calibri" panose="020F0502020204030204" pitchFamily="34" charset="0"/>
                <a:cs typeface="Times New Roman" panose="02020603050405020304" pitchFamily="18" charset="0"/>
              </a:rPr>
              <a:t>2000</a:t>
            </a:r>
            <a:r>
              <a:rPr lang="zh-CN" altLang="zh-CN" kern="100" dirty="0">
                <a:latin typeface="Calibri" panose="020F0502020204030204" pitchFamily="34" charset="0"/>
                <a:cs typeface="Times New Roman" panose="02020603050405020304" pitchFamily="18" charset="0"/>
              </a:rPr>
              <a:t>字）且具有明确的标准文档的案例有</a:t>
            </a:r>
            <a:r>
              <a:rPr lang="en-US" altLang="zh-CN" kern="100" dirty="0">
                <a:latin typeface="Calibri" panose="020F0502020204030204" pitchFamily="34" charset="0"/>
                <a:cs typeface="Times New Roman" panose="02020603050405020304" pitchFamily="18" charset="0"/>
              </a:rPr>
              <a:t>50</a:t>
            </a:r>
            <a:r>
              <a:rPr lang="zh-CN" altLang="zh-CN" kern="100" dirty="0">
                <a:latin typeface="Calibri" panose="020F0502020204030204" pitchFamily="34" charset="0"/>
                <a:cs typeface="Times New Roman" panose="02020603050405020304" pitchFamily="18" charset="0"/>
              </a:rPr>
              <a:t>个以上</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学生创建，加入案例，教师加入案例的时间不超过</a:t>
            </a:r>
            <a:r>
              <a:rPr lang="en-US" altLang="zh-CN" kern="100" dirty="0">
                <a:latin typeface="Calibri" panose="020F0502020204030204" pitchFamily="34" charset="0"/>
                <a:cs typeface="Times New Roman" panose="02020603050405020304" pitchFamily="18" charset="0"/>
              </a:rPr>
              <a:t>3s</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每一份案例都具有明确的角色以及每个角色都有相应的分工以及工作时</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学生能在</a:t>
            </a:r>
            <a:r>
              <a:rPr lang="en-US" altLang="zh-CN" kern="100" dirty="0">
                <a:latin typeface="Calibri" panose="020F0502020204030204" pitchFamily="34" charset="0"/>
                <a:cs typeface="Times New Roman" panose="02020603050405020304" pitchFamily="18" charset="0"/>
              </a:rPr>
              <a:t>3s</a:t>
            </a:r>
            <a:r>
              <a:rPr lang="zh-CN" altLang="zh-CN" kern="100" dirty="0">
                <a:latin typeface="Calibri" panose="020F0502020204030204" pitchFamily="34" charset="0"/>
                <a:cs typeface="Times New Roman" panose="02020603050405020304" pitchFamily="18" charset="0"/>
              </a:rPr>
              <a:t>内找到本网站上提供的资料</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每一个案例都应该提供评分建议，学生，教师能在</a:t>
            </a:r>
            <a:r>
              <a:rPr lang="en-US" altLang="zh-CN" kern="100" dirty="0">
                <a:latin typeface="Calibri" panose="020F0502020204030204" pitchFamily="34" charset="0"/>
                <a:cs typeface="Times New Roman" panose="02020603050405020304" pitchFamily="18" charset="0"/>
              </a:rPr>
              <a:t>3s</a:t>
            </a:r>
            <a:r>
              <a:rPr lang="zh-CN" altLang="zh-CN" kern="100" dirty="0">
                <a:latin typeface="Calibri" panose="020F0502020204030204" pitchFamily="34" charset="0"/>
                <a:cs typeface="Times New Roman" panose="02020603050405020304" pitchFamily="18" charset="0"/>
              </a:rPr>
              <a:t>内进入评分界面评分</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en-US" altLang="zh-CN" sz="1400" kern="100" dirty="0">
                <a:latin typeface="Calibri" panose="020F0502020204030204" pitchFamily="34" charset="0"/>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至少有一个学校愿意采用本系统</a:t>
            </a:r>
            <a:endParaRPr lang="zh-CN" altLang="zh-CN" sz="1400"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1505</Words>
  <Application>Microsoft Office PowerPoint</Application>
  <PresentationFormat>宽屏</PresentationFormat>
  <Paragraphs>283</Paragraphs>
  <Slides>46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Impact</vt:lpstr>
      <vt:lpstr>造字工房悦黑体验版纤细体</vt:lpstr>
      <vt:lpstr>Gulim</vt:lpstr>
      <vt:lpstr>宋体</vt:lpstr>
      <vt:lpstr>Gungsuh</vt:lpstr>
      <vt:lpstr>黑体</vt:lpstr>
      <vt:lpstr>微软雅黑</vt:lpstr>
      <vt:lpstr>Calibri</vt:lpstr>
      <vt:lpstr>幼圆</vt:lpstr>
      <vt:lpstr>Arial</vt:lpstr>
      <vt:lpstr>等线</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92</cp:revision>
  <dcterms:created xsi:type="dcterms:W3CDTF">2014-01-18T01:07:00Z</dcterms:created>
  <dcterms:modified xsi:type="dcterms:W3CDTF">2019-01-15T17:46:49Z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